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9" r:id="rId6"/>
    <p:sldId id="264" r:id="rId7"/>
    <p:sldId id="270" r:id="rId8"/>
    <p:sldId id="271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og&#10;&#10;AI-generated content may be incorrect.">
            <a:extLst>
              <a:ext uri="{FF2B5EF4-FFF2-40B4-BE49-F238E27FC236}">
                <a16:creationId xmlns:a16="http://schemas.microsoft.com/office/drawing/2014/main" id="{389378AE-F200-7239-303C-9557490F98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0" t="9905" r="1649" b="8858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1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32E59B4-34DE-5FA0-DF47-6C760B9F91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64" r="24528" b="1226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0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person's neck&#10;&#10;AI-generated content may be incorrect.">
            <a:extLst>
              <a:ext uri="{FF2B5EF4-FFF2-40B4-BE49-F238E27FC236}">
                <a16:creationId xmlns:a16="http://schemas.microsoft.com/office/drawing/2014/main" id="{D7FD91FB-40F1-8813-F732-CA90B055C84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2" r="8163" b="408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17FBC-7A3D-51D2-8C35-0CBE75E063C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One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3473117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3C2AA4-1A12-5180-CE5C-89E19EDC21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2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Two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18558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5E9F8B-E6CF-EA25-AB8D-F5DF73D3087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3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Three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311460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B767F2-98FE-4A0E-11CB-FE0EF5228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4F1EFC-5E74-D2F0-08D5-A36266A358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68FF-213E-8CDE-1133-BD226B7AEA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65B9C03E-6F31-4E52-9C80-E27A6D16B72A}" type="datetimeFigureOut">
              <a:rPr lang="en-IE" smtClean="0"/>
              <a:pPr/>
              <a:t>01/04/2025</a:t>
            </a:fld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D8EE8-D3FC-219B-6FA5-F20C2B88D7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42661-CE62-B82C-5E86-027B8AC37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AAAB97D5-00C4-440D-8A8E-A0B5625B1391}" type="slidenum">
              <a:rPr lang="en-IE" smtClean="0"/>
              <a:pPr/>
              <a:t>‹#›</a:t>
            </a:fld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60867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50" r:id="rId4"/>
    <p:sldLayoutId id="2147483661" r:id="rId5"/>
    <p:sldLayoutId id="214748366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Cabin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400" kern="1200">
          <a:solidFill>
            <a:schemeClr val="tx2"/>
          </a:solidFill>
          <a:latin typeface="Cabin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Cabin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Cabin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B5B79BE-32AC-2961-4850-416842127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4991100"/>
            <a:ext cx="4854629" cy="1002900"/>
          </a:xfrm>
        </p:spPr>
        <p:txBody>
          <a:bodyPr/>
          <a:lstStyle/>
          <a:p>
            <a:pPr>
              <a:lnSpc>
                <a:spcPct val="108000"/>
              </a:lnSpc>
              <a:spcBef>
                <a:spcPts val="0"/>
              </a:spcBef>
            </a:pPr>
            <a:r>
              <a:rPr lang="en-IE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2025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39974BF-2763-CB32-DD4C-1771D3666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000" y="4270974"/>
            <a:ext cx="3781425" cy="876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936AF4D-2272-548F-B748-14CDE237D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4000" y="3067723"/>
            <a:ext cx="333375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369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dog&#10;&#10;AI-generated content may be incorrect.">
            <a:extLst>
              <a:ext uri="{FF2B5EF4-FFF2-40B4-BE49-F238E27FC236}">
                <a16:creationId xmlns:a16="http://schemas.microsoft.com/office/drawing/2014/main" id="{8DF81F29-D806-86C9-23C4-9DD93641789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" t="16563" r="35213" b="18721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D8155211-1ADD-EBD2-6CCA-FE0F283AF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021362"/>
              </p:ext>
            </p:extLst>
          </p:nvPr>
        </p:nvGraphicFramePr>
        <p:xfrm>
          <a:off x="863998" y="1794767"/>
          <a:ext cx="10464000" cy="43760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000">
                  <a:extLst>
                    <a:ext uri="{9D8B030D-6E8A-4147-A177-3AD203B41FA5}">
                      <a16:colId xmlns:a16="http://schemas.microsoft.com/office/drawing/2014/main" val="269204293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605146552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0969968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119872596"/>
                    </a:ext>
                  </a:extLst>
                </a:gridCol>
              </a:tblGrid>
              <a:tr h="86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th-TH" altLang="zh-TW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Leelawadee" panose="020B0502040204020203" pitchFamily="34" charset="-34"/>
                          <a:ea typeface="+mn-ea"/>
                          <a:cs typeface="Leelawadee" panose="020B0502040204020203" pitchFamily="34" charset="-34"/>
                        </a:rPr>
                        <a:t>ทั้งสองโปรแกรม</a:t>
                      </a:r>
                      <a:endParaRPr lang="en-IE" sz="1600" dirty="0">
                        <a:latin typeface="Leelawadee" panose="020B0502040204020203" pitchFamily="34" charset="-34"/>
                        <a:cs typeface="Leelawadee" panose="020B0502040204020203" pitchFamily="34" charset="-34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Leelawadee" panose="020B0502040204020203" pitchFamily="34" charset="-34"/>
                        <a:cs typeface="Leelawadee" panose="020B0502040204020203" pitchFamily="34" charset="-34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Leelawadee" panose="020B0502040204020203" pitchFamily="34" charset="-34"/>
                        <a:cs typeface="Leelawadee" panose="020B0502040204020203" pitchFamily="34" charset="-34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Leelawadee" panose="020B0502040204020203" pitchFamily="34" charset="-34"/>
                        <a:cs typeface="Leelawadee" panose="020B0502040204020203" pitchFamily="34" charset="-34"/>
                      </a:endParaRPr>
                    </a:p>
                  </a:txBody>
                  <a:tcPr marL="144000" marR="144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5316880"/>
                  </a:ext>
                </a:extLst>
              </a:tr>
              <a:tr h="3512013"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ja-JP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โปรแกรม </a:t>
                      </a:r>
                      <a:r>
                        <a:rPr lang="en-IE" altLang="ja-JP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Swag </a:t>
                      </a:r>
                      <a:r>
                        <a:rPr lang="th-TH" altLang="ja-JP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จะถูกแทนที่ด้วยโปรแกรมผลิตภัณฑ์ตัวอย่าง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ja-JP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ชื่อสิทธิประโยชน์ “รางวัลความภักดี” จะเปลี่ยนเป็น “ผลิตภัณฑ์ตัวอย่างในโปรแกรมความภักดี”</a:t>
                      </a:r>
                    </a:p>
                  </a:txBody>
                  <a:tcPr marL="144000" marR="216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marR="0" lvl="0" indent="-18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ลูกค้าพรีเฟอร์จะได้รับผลิตภัณฑ์ตัวอย่าง 1 ชิ้นต่อรอบ ซึ่งจะรวมเป็นผลิตภัณฑ์ตัวอย่างทั้งหมด 4 ชิ้นในระยะเวลา 13 เดือน</a:t>
                      </a:r>
                      <a:endParaRPr lang="en-IE" sz="1800" dirty="0">
                        <a:latin typeface="Leelawadee" panose="020B0502040204020203" pitchFamily="34" charset="-34"/>
                        <a:cs typeface="Leelawadee" panose="020B0502040204020203" pitchFamily="34" charset="-34"/>
                      </a:endParaRP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ค่าธรรมเนียมการสมัครและต่ออายุ </a:t>
                      </a:r>
                      <a:r>
                        <a:rPr lang="en-US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PC+ </a:t>
                      </a: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จะเพิ่มขึ้นจาก $19.95/19.95 ยูโรเป็น $25/25 ยูโร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ลูกค้า </a:t>
                      </a:r>
                      <a:r>
                        <a:rPr lang="en-US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PC+ </a:t>
                      </a: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จะได้รับผลิตภัณฑ์ตัวอย่างรวม 12 ชิ้นในระยะเวลา 1 ปีแทนที่จะเป็น 6 ชิ้นในระยะเวลา 6 เดือน</a:t>
                      </a: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สิทธิ์การต่ออายุสมาชิกรายปีฟรีที่จะมอบให้กับลูกค้า </a:t>
                      </a:r>
                      <a:r>
                        <a:rPr lang="en-US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PC+ </a:t>
                      </a: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ในปัจจุบันจะสิ้นสุดลง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th-TH" altLang="zh-TW" sz="1800" dirty="0">
                          <a:solidFill>
                            <a:schemeClr val="bg1"/>
                          </a:solidFill>
                          <a:latin typeface="Leelawadee" panose="020B0502040204020203" pitchFamily="34" charset="-34"/>
                          <a:cs typeface="Leelawadee" panose="020B0502040204020203" pitchFamily="34" charset="-34"/>
                        </a:rPr>
                        <a:t>วิธีการรับเครดิตผลิตภัณฑ์ฟรีจะเปลี่ยนไป</a:t>
                      </a:r>
                    </a:p>
                  </a:txBody>
                  <a:tcPr marL="144000" marR="216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7143642"/>
                  </a:ext>
                </a:extLst>
              </a:tr>
            </a:tbl>
          </a:graphicData>
        </a:graphic>
      </p:graphicFrame>
      <p:pic>
        <p:nvPicPr>
          <p:cNvPr id="18" name="Graphic 17">
            <a:extLst>
              <a:ext uri="{FF2B5EF4-FFF2-40B4-BE49-F238E27FC236}">
                <a16:creationId xmlns:a16="http://schemas.microsoft.com/office/drawing/2014/main" id="{2EA21D4B-AD4C-CD6D-FC2E-4451D8EB19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31517" y="1929231"/>
            <a:ext cx="1860756" cy="489113"/>
          </a:xfrm>
          <a:prstGeom prst="rect">
            <a:avLst/>
          </a:prstGeom>
        </p:spPr>
      </p:pic>
      <p:sp>
        <p:nvSpPr>
          <p:cNvPr id="20" name="Title 3">
            <a:extLst>
              <a:ext uri="{FF2B5EF4-FFF2-40B4-BE49-F238E27FC236}">
                <a16:creationId xmlns:a16="http://schemas.microsoft.com/office/drawing/2014/main" id="{C50187A4-0129-89C6-6CEC-76F885A22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/>
          <a:lstStyle/>
          <a:p>
            <a:r>
              <a:rPr lang="th-TH" altLang="zh-TW" dirty="0">
                <a:solidFill>
                  <a:schemeClr val="bg1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สรุปการเปลี่ยนแปลงโปรแกรม </a:t>
            </a:r>
            <a:r>
              <a:rPr lang="en-US" altLang="zh-TW" dirty="0">
                <a:solidFill>
                  <a:schemeClr val="bg1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PC/PC+ </a:t>
            </a:r>
            <a:r>
              <a:rPr lang="th-TH" altLang="zh-TW" dirty="0">
                <a:solidFill>
                  <a:schemeClr val="bg1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ประจำปี 2025</a:t>
            </a:r>
            <a:endParaRPr lang="en-IE" dirty="0">
              <a:solidFill>
                <a:schemeClr val="bg1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C0530B47-8556-A7D3-35A0-9B28A0A61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72030" y="1929231"/>
            <a:ext cx="2110628" cy="48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6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3DDB11-FB58-459B-3462-85630399A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2BD0492-CFAD-6598-1E02-B3C0C34B822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4" r="23219"/>
          <a:stretch/>
        </p:blipFill>
        <p:spPr>
          <a:xfrm>
            <a:off x="6092643" y="0"/>
            <a:ext cx="6099358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D9A891D-D566-2F36-ED3F-F4885E63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5085542" cy="826688"/>
          </a:xfrm>
        </p:spPr>
        <p:txBody>
          <a:bodyPr/>
          <a:lstStyle/>
          <a:p>
            <a:r>
              <a:rPr lang="th-TH" altLang="zh-TW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องค์ประกอบที่ยังคงเหมือนเดิม</a:t>
            </a:r>
            <a:endParaRPr lang="en-IE" dirty="0">
              <a:solidFill>
                <a:schemeClr val="accent3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F26FB6D6-60DD-09D1-6BA3-98D004861184}"/>
              </a:ext>
            </a:extLst>
          </p:cNvPr>
          <p:cNvSpPr txBox="1">
            <a:spLocks/>
          </p:cNvSpPr>
          <p:nvPr/>
        </p:nvSpPr>
        <p:spPr>
          <a:xfrm>
            <a:off x="864000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วิธีที่จะกลายเป็นลูกค้าพรีเฟอร์คือการสร้างคำสั่งซื้อแบบรายเดือน (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MSO)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ที่มีคะแนน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BV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และวิธีที่จะกลายเป็นลูกค้าพรีเฟอร์พลัส (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PC+)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คือการสร้าง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ที่เข้าเงื่อนไขและชำระค่าธรรมเนียมรายปี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28AA494C-4397-7C87-8671-4CD195C7FB59}"/>
              </a:ext>
            </a:extLst>
          </p:cNvPr>
          <p:cNvSpPr txBox="1">
            <a:spLocks/>
          </p:cNvSpPr>
          <p:nvPr/>
        </p:nvSpPr>
        <p:spPr>
          <a:xfrm>
            <a:off x="3549543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สิทธิประโยชน์ที่ลูกค้า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และ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จะได้รับ เช่น สิทธิ์การเข้าถึงแอปพลิเคชั่น </a:t>
            </a:r>
            <a:r>
              <a:rPr lang="en-IE" altLang="zh-TW" sz="1800" dirty="0" err="1">
                <a:latin typeface="Leelawadee" panose="020B0502040204020203" pitchFamily="34" charset="-34"/>
                <a:cs typeface="Leelawadee" panose="020B0502040204020203" pitchFamily="34" charset="-34"/>
              </a:rPr>
              <a:t>LifeWave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 InTouch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เครื่องมือการสร้างรถเข็นล่วงหน้า ลิงก์ผู้แนะนำ และราคาขายส่ง จะยังคงเหมือนเดิม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50813B7C-6736-0A06-B8FC-2E6E3D33D4F1}"/>
              </a:ext>
            </a:extLst>
          </p:cNvPr>
          <p:cNvSpPr txBox="1">
            <a:spLocks/>
          </p:cNvSpPr>
          <p:nvPr/>
        </p:nvSpPr>
        <p:spPr>
          <a:xfrm>
            <a:off x="8640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01.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CE587B2-B5E6-2985-FC3A-6D09A3948BB4}"/>
              </a:ext>
            </a:extLst>
          </p:cNvPr>
          <p:cNvSpPr txBox="1">
            <a:spLocks/>
          </p:cNvSpPr>
          <p:nvPr/>
        </p:nvSpPr>
        <p:spPr>
          <a:xfrm>
            <a:off x="35517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02.</a:t>
            </a:r>
          </a:p>
        </p:txBody>
      </p:sp>
    </p:spTree>
    <p:extLst>
      <p:ext uri="{BB962C8B-B14F-4D97-AF65-F5344CB8AC3E}">
        <p14:creationId xmlns:p14="http://schemas.microsoft.com/office/powerpoint/2010/main" val="210325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A4AD1-5EBD-7749-E331-814E03A29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4CD92-DCAD-DCE8-1F09-3AE97F84E0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471057"/>
            <a:ext cx="5994000" cy="2387600"/>
          </a:xfrm>
        </p:spPr>
        <p:txBody>
          <a:bodyPr/>
          <a:lstStyle/>
          <a:p>
            <a:r>
              <a:rPr lang="th-TH" altLang="zh-TW" sz="48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ผลิตภัณฑ์ตัวอย่างในโปรแกรมความภักดี</a:t>
            </a:r>
            <a:endParaRPr lang="en-IE" sz="4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8F0023-5F17-05D2-5C98-6169D0F40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5600300" cy="787000"/>
          </a:xfrm>
        </p:spPr>
        <p:txBody>
          <a:bodyPr/>
          <a:lstStyle/>
          <a:p>
            <a:pPr>
              <a:lnSpc>
                <a:spcPct val="108000"/>
              </a:lnSpc>
              <a:spcBef>
                <a:spcPts val="0"/>
              </a:spcBef>
            </a:pPr>
            <a:r>
              <a:rPr lang="th-TH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ทั้งลูกค้า </a:t>
            </a:r>
            <a:r>
              <a:rPr lang="en-US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PC </a:t>
            </a:r>
            <a:r>
              <a:rPr lang="th-TH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และ </a:t>
            </a:r>
            <a:r>
              <a:rPr lang="en-US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จะมีสิทธิ์ได้รับผลิตภัณฑ์ตัวอย่าง ซึ่งเป็นสินค้าตัวอย่างบรรจุ 10 ชิ้น ที่จะถูกเพิ่มลงในคำสั่งซื้อแบบรายเดือนที่เข้าเงื่อนไข ซึ่งคำสั่งซื้อแบบรายเดือนที่เข้าเงื่อนไขคือคำสั่งซื้อใดๆ ที่มีคะแนน </a:t>
            </a:r>
            <a:r>
              <a:rPr lang="en-US" altLang="zh-TW" sz="14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BV</a:t>
            </a:r>
            <a:endParaRPr lang="en-IE" sz="1400" b="1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5383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13B00A-B2EE-1A6B-37D4-67FDE4673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E78E4C-506C-4638-8B1A-ADB29CC75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altLang="zh-TW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ลูกค้าพรีเฟอร์ (</a:t>
            </a:r>
            <a:r>
              <a:rPr lang="en-IE" altLang="zh-TW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PC)</a:t>
            </a:r>
            <a:endParaRPr lang="en-IE" dirty="0">
              <a:solidFill>
                <a:schemeClr val="accent3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BB843F-27EE-86E7-6E97-4EED0CF32104}"/>
              </a:ext>
            </a:extLst>
          </p:cNvPr>
          <p:cNvSpPr txBox="1"/>
          <p:nvPr/>
        </p:nvSpPr>
        <p:spPr>
          <a:xfrm>
            <a:off x="864000" y="5717001"/>
            <a:ext cx="10464000" cy="276999"/>
          </a:xfrm>
          <a:prstGeom prst="rect">
            <a:avLst/>
          </a:prstGeom>
          <a:noFill/>
        </p:spPr>
        <p:txBody>
          <a:bodyPr wrap="square" lIns="0" tIns="0" rIns="0" bIns="0" anchor="b">
            <a:noAutofit/>
          </a:bodyPr>
          <a:lstStyle/>
          <a:p>
            <a:r>
              <a:rPr lang="en-IE" sz="800" i="1" cap="all" dirty="0">
                <a:solidFill>
                  <a:schemeClr val="tx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*Product may vary depending on market. 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BFE08077-34F2-1543-BDC0-620D9828593E}"/>
              </a:ext>
            </a:extLst>
          </p:cNvPr>
          <p:cNvSpPr txBox="1">
            <a:spLocks/>
          </p:cNvSpPr>
          <p:nvPr/>
        </p:nvSpPr>
        <p:spPr>
          <a:xfrm>
            <a:off x="864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</a:t>
            </a:r>
            <a:r>
              <a:rPr lang="en-IE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en-IE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1*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เพิ่มให้ในคำสั่งซื้อแบบรายเดือนครั้งที่ 4 หลังจากสั่งซื้อ </a:t>
            </a:r>
            <a:r>
              <a:rPr lang="en-IE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ติดต่อกัน 3 เดือน</a:t>
            </a:r>
            <a:endParaRPr lang="en-IE" sz="16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51CA5C97-831E-0764-CE13-7F529BF3AFDE}"/>
              </a:ext>
            </a:extLst>
          </p:cNvPr>
          <p:cNvSpPr txBox="1">
            <a:spLocks/>
          </p:cNvSpPr>
          <p:nvPr/>
        </p:nvSpPr>
        <p:spPr>
          <a:xfrm>
            <a:off x="3552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</a:t>
            </a:r>
            <a:r>
              <a:rPr lang="en-IE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en-IE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2*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เพิ่มให้ในคำสั่งซื้อแบบรายเดือนครั้งที่ 7 หลังจากสั่งซื้อ </a:t>
            </a:r>
            <a:r>
              <a:rPr lang="en-IE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ติดต่อกันอีก 3 เดือน</a:t>
            </a:r>
            <a:endParaRPr lang="en-IE" sz="16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1869732-A871-151B-F276-BF9369FED8E2}"/>
              </a:ext>
            </a:extLst>
          </p:cNvPr>
          <p:cNvSpPr txBox="1">
            <a:spLocks/>
          </p:cNvSpPr>
          <p:nvPr/>
        </p:nvSpPr>
        <p:spPr>
          <a:xfrm>
            <a:off x="6240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</a:t>
            </a:r>
            <a:r>
              <a:rPr lang="en-IE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en-IE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3* 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เพิ่มให้ในคำสั่งซื้อแบบรายเดือนครั้งที่ 10 หลังจากสั่งซื้อ </a:t>
            </a:r>
            <a:r>
              <a:rPr lang="en-IE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ติดต่อกันอีก 3 เดือน</a:t>
            </a:r>
            <a:endParaRPr lang="en-IE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EAB7CE7A-64B3-B74F-132D-1C42188BB231}"/>
              </a:ext>
            </a:extLst>
          </p:cNvPr>
          <p:cNvSpPr txBox="1">
            <a:spLocks/>
          </p:cNvSpPr>
          <p:nvPr/>
        </p:nvSpPr>
        <p:spPr>
          <a:xfrm>
            <a:off x="8928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</a:t>
            </a:r>
            <a:r>
              <a:rPr lang="en-IE" altLang="ja-JP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en-IE" sz="1600" b="1" dirty="0">
                <a:latin typeface="Leelawadee" panose="020B0502040204020203" pitchFamily="34" charset="-34"/>
                <a:cs typeface="Leelawadee" panose="020B0502040204020203" pitchFamily="34" charset="-34"/>
              </a:rPr>
              <a:t>4*  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เพิ่มให้ในคำสั่งซื้อแบบรายเดือนครั้งที่ 13 หลังจากสั่งซื้อ </a:t>
            </a:r>
            <a:r>
              <a:rPr lang="en-IE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600" dirty="0">
                <a:latin typeface="Leelawadee" panose="020B0502040204020203" pitchFamily="34" charset="-34"/>
                <a:cs typeface="Leelawadee" panose="020B0502040204020203" pitchFamily="34" charset="-34"/>
              </a:rPr>
              <a:t>ติดต่อกันอีก 3 เดือน</a:t>
            </a:r>
            <a:endParaRPr lang="zh-TW" altLang="en-US" sz="16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pic>
        <p:nvPicPr>
          <p:cNvPr id="15" name="Picture 14" descr="A white and blue logo&#10;&#10;AI-generated content may be incorrect.">
            <a:extLst>
              <a:ext uri="{FF2B5EF4-FFF2-40B4-BE49-F238E27FC236}">
                <a16:creationId xmlns:a16="http://schemas.microsoft.com/office/drawing/2014/main" id="{AF4A2C3E-E0F8-C28F-B3B8-74E630CCE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 descr="A white and blue logo&#10;&#10;AI-generated content may be incorrect.">
            <a:extLst>
              <a:ext uri="{FF2B5EF4-FFF2-40B4-BE49-F238E27FC236}">
                <a16:creationId xmlns:a16="http://schemas.microsoft.com/office/drawing/2014/main" id="{7FB3357E-8C6D-71B0-63E4-0B860E8BE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 descr="A yellow and white logo&#10;&#10;AI-generated content may be incorrect.">
            <a:extLst>
              <a:ext uri="{FF2B5EF4-FFF2-40B4-BE49-F238E27FC236}">
                <a16:creationId xmlns:a16="http://schemas.microsoft.com/office/drawing/2014/main" id="{B1A6F82F-FB7F-B608-044B-0237D5957C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21" name="Picture 2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D68BFD41-FF68-E0E5-375E-275788402C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2A2DF14B-352E-309A-DCDA-A6242B5232E3}"/>
              </a:ext>
            </a:extLst>
          </p:cNvPr>
          <p:cNvSpPr txBox="1">
            <a:spLocks/>
          </p:cNvSpPr>
          <p:nvPr/>
        </p:nvSpPr>
        <p:spPr>
          <a:xfrm>
            <a:off x="864000" y="5073314"/>
            <a:ext cx="10464000" cy="6436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หลังจากได้รับผลิตภัณฑ์ตัวอย่างในโปรแกรมความภักดีครั้งที่ 4 ในเดือนที่ 13 แล้ว พวกเขาจะไม่ได้รับผลิตภัณฑ์ตัวอย่างในโปรแกรมความภักดีเพิ่มเติมอีก</a:t>
            </a:r>
            <a:endParaRPr lang="en-IE" sz="1800" kern="100" dirty="0">
              <a:effectLst/>
              <a:latin typeface="Leelawadee" panose="020B0502040204020203" pitchFamily="34" charset="-34"/>
              <a:ea typeface="Aptos" panose="020B0004020202020204" pitchFamily="34" charset="0"/>
              <a:cs typeface="Leelawadee" panose="020B05020402040202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402571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1913E8-7C1D-D621-EF54-72F86D599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ADA1FB-F5C6-1ACF-D04A-E74DDF824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altLang="zh-TW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ลูกค้าพรีเฟอร์พลัส</a:t>
            </a:r>
            <a:endParaRPr lang="en-IE" dirty="0">
              <a:solidFill>
                <a:schemeClr val="accent2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067A35DF-51C7-B7EC-05F1-EED314EBFF45}"/>
              </a:ext>
            </a:extLst>
          </p:cNvPr>
          <p:cNvSpPr txBox="1">
            <a:spLocks/>
          </p:cNvSpPr>
          <p:nvPr/>
        </p:nvSpPr>
        <p:spPr>
          <a:xfrm>
            <a:off x="864000" y="1750938"/>
            <a:ext cx="10464000" cy="117602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ลูกค้า </a:t>
            </a:r>
            <a:r>
              <a:rPr lang="en-US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ทุกคนจะต้องชำระค่าธรรมเนียมรายปีเพื่อรักษาสถานะสมาชิกของตนไว้ โดยลูกค้าสามารถรับผลิตภัณฑ์ตัวอย่างในโปรแกรมความภักดีซ้ำได้ตราบเท่าที่ชำระค่าธรรมเนียมการต่ออายุ</a:t>
            </a:r>
            <a:endParaRPr lang="en-IE" altLang="zh-TW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ลูกค้า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จะไม่ถูกยกเว้นจากโปรแกรมไม่ว่าด้วยเหตุผลใดก็ตาม</a:t>
            </a:r>
            <a:endParaRPr lang="zh-TW" altLang="en-US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pic>
        <p:nvPicPr>
          <p:cNvPr id="8" name="Picture 7" descr="A white and blue logo&#10;&#10;AI-generated content may be incorrect.">
            <a:extLst>
              <a:ext uri="{FF2B5EF4-FFF2-40B4-BE49-F238E27FC236}">
                <a16:creationId xmlns:a16="http://schemas.microsoft.com/office/drawing/2014/main" id="{46D0563B-B1DD-8234-0B69-EF4E51459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3083427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0" name="Picture 9" descr="A yellow and white logo&#10;&#10;AI-generated content may be incorrect.">
            <a:extLst>
              <a:ext uri="{FF2B5EF4-FFF2-40B4-BE49-F238E27FC236}">
                <a16:creationId xmlns:a16="http://schemas.microsoft.com/office/drawing/2014/main" id="{5779B699-6423-C975-C335-67C6B1DC1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83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1" name="Picture 1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6A7B38F8-1E77-39BE-D258-2B12B917DA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66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76340A-031C-F089-B3BD-6FC45C1450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3083427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C95885-CF2D-4192-7833-E7D6F925E9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D80502-136C-7C09-D1EC-9666547585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5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60A5A6-8C59-43BC-DE67-BAF8B099DD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400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5B57E09-C5B4-8E35-0D43-E24403AE33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8383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2BC3E96-4483-EC69-F78C-7E0B4ECB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0366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27E1E61-56C9-218E-F748-99F10DC17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5BD1A6-CDA5-3933-5B8A-F867A7664A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F50BA747-BA02-B0F7-B871-6A2FAA9026BE}"/>
              </a:ext>
            </a:extLst>
          </p:cNvPr>
          <p:cNvSpPr txBox="1"/>
          <p:nvPr/>
        </p:nvSpPr>
        <p:spPr>
          <a:xfrm rot="10800000" flipV="1">
            <a:off x="8143320" y="863998"/>
            <a:ext cx="3184678" cy="691355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r"/>
            <a:r>
              <a:rPr lang="en-IE" sz="800" i="1" dirty="0">
                <a:solidFill>
                  <a:schemeClr val="tx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*PRODUCT MAY VARY DEPENDING ON MARKET.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319C95-FC5E-7548-D11D-15EABE9259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49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0F639157-81D0-0ED0-DA4C-6EC3931DA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3931041"/>
            <a:ext cx="1364850" cy="750137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1*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Aeon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21" name="Content Placeholder 4">
            <a:extLst>
              <a:ext uri="{FF2B5EF4-FFF2-40B4-BE49-F238E27FC236}">
                <a16:creationId xmlns:a16="http://schemas.microsoft.com/office/drawing/2014/main" id="{A3F5886A-636A-B261-F6B6-E66DEFB463CA}"/>
              </a:ext>
            </a:extLst>
          </p:cNvPr>
          <p:cNvSpPr txBox="1">
            <a:spLocks/>
          </p:cNvSpPr>
          <p:nvPr/>
        </p:nvSpPr>
        <p:spPr>
          <a:xfrm>
            <a:off x="86400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7*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X49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22" name="Content Placeholder 4">
            <a:extLst>
              <a:ext uri="{FF2B5EF4-FFF2-40B4-BE49-F238E27FC236}">
                <a16:creationId xmlns:a16="http://schemas.microsoft.com/office/drawing/2014/main" id="{D8757E0C-B14F-D651-B33F-A34660C2A281}"/>
              </a:ext>
            </a:extLst>
          </p:cNvPr>
          <p:cNvSpPr txBox="1">
            <a:spLocks/>
          </p:cNvSpPr>
          <p:nvPr/>
        </p:nvSpPr>
        <p:spPr>
          <a:xfrm>
            <a:off x="268383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2*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Glutathione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24" name="Content Placeholder 4">
            <a:extLst>
              <a:ext uri="{FF2B5EF4-FFF2-40B4-BE49-F238E27FC236}">
                <a16:creationId xmlns:a16="http://schemas.microsoft.com/office/drawing/2014/main" id="{C3CA5FAA-DA7B-11E8-B74E-7BCFDB977FFA}"/>
              </a:ext>
            </a:extLst>
          </p:cNvPr>
          <p:cNvSpPr txBox="1">
            <a:spLocks/>
          </p:cNvSpPr>
          <p:nvPr/>
        </p:nvSpPr>
        <p:spPr>
          <a:xfrm>
            <a:off x="268383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8*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>
                <a:latin typeface="Leelawadee" panose="020B0502040204020203" pitchFamily="34" charset="-34"/>
                <a:cs typeface="Leelawadee" panose="020B0502040204020203" pitchFamily="34" charset="-34"/>
              </a:rPr>
              <a:t>Alavida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36" name="Content Placeholder 4">
            <a:extLst>
              <a:ext uri="{FF2B5EF4-FFF2-40B4-BE49-F238E27FC236}">
                <a16:creationId xmlns:a16="http://schemas.microsoft.com/office/drawing/2014/main" id="{A8E56DC7-9AD4-8311-58ED-3A47AD7DCC2D}"/>
              </a:ext>
            </a:extLst>
          </p:cNvPr>
          <p:cNvSpPr txBox="1">
            <a:spLocks/>
          </p:cNvSpPr>
          <p:nvPr/>
        </p:nvSpPr>
        <p:spPr>
          <a:xfrm>
            <a:off x="450366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3* 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Silent Nights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37" name="Content Placeholder 4">
            <a:extLst>
              <a:ext uri="{FF2B5EF4-FFF2-40B4-BE49-F238E27FC236}">
                <a16:creationId xmlns:a16="http://schemas.microsoft.com/office/drawing/2014/main" id="{BFBDCCFA-8E88-6C91-73FB-728F53ACB8C3}"/>
              </a:ext>
            </a:extLst>
          </p:cNvPr>
          <p:cNvSpPr txBox="1">
            <a:spLocks/>
          </p:cNvSpPr>
          <p:nvPr/>
        </p:nvSpPr>
        <p:spPr>
          <a:xfrm>
            <a:off x="450366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9*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Aeon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38" name="Content Placeholder 4">
            <a:extLst>
              <a:ext uri="{FF2B5EF4-FFF2-40B4-BE49-F238E27FC236}">
                <a16:creationId xmlns:a16="http://schemas.microsoft.com/office/drawing/2014/main" id="{12A44C01-566C-C66B-CAEE-5520D38E6814}"/>
              </a:ext>
            </a:extLst>
          </p:cNvPr>
          <p:cNvSpPr txBox="1">
            <a:spLocks/>
          </p:cNvSpPr>
          <p:nvPr/>
        </p:nvSpPr>
        <p:spPr>
          <a:xfrm>
            <a:off x="632349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4*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X39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4A66DA39-A6EA-5C10-DF63-C6E6EBC9A8DA}"/>
              </a:ext>
            </a:extLst>
          </p:cNvPr>
          <p:cNvSpPr txBox="1">
            <a:spLocks/>
          </p:cNvSpPr>
          <p:nvPr/>
        </p:nvSpPr>
        <p:spPr>
          <a:xfrm>
            <a:off x="632349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 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Glutathione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40" name="Content Placeholder 4">
            <a:extLst>
              <a:ext uri="{FF2B5EF4-FFF2-40B4-BE49-F238E27FC236}">
                <a16:creationId xmlns:a16="http://schemas.microsoft.com/office/drawing/2014/main" id="{DF012CB9-22F1-05EF-4D0A-441DEC66BE67}"/>
              </a:ext>
            </a:extLst>
          </p:cNvPr>
          <p:cNvSpPr txBox="1">
            <a:spLocks/>
          </p:cNvSpPr>
          <p:nvPr/>
        </p:nvSpPr>
        <p:spPr>
          <a:xfrm>
            <a:off x="814332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5*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Carnosine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41" name="Content Placeholder 4">
            <a:extLst>
              <a:ext uri="{FF2B5EF4-FFF2-40B4-BE49-F238E27FC236}">
                <a16:creationId xmlns:a16="http://schemas.microsoft.com/office/drawing/2014/main" id="{D692BCEB-524B-4745-2D09-C5521E34038D}"/>
              </a:ext>
            </a:extLst>
          </p:cNvPr>
          <p:cNvSpPr txBox="1">
            <a:spLocks/>
          </p:cNvSpPr>
          <p:nvPr/>
        </p:nvSpPr>
        <p:spPr>
          <a:xfrm>
            <a:off x="814332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11*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Silent Nights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42" name="Content Placeholder 4">
            <a:extLst>
              <a:ext uri="{FF2B5EF4-FFF2-40B4-BE49-F238E27FC236}">
                <a16:creationId xmlns:a16="http://schemas.microsoft.com/office/drawing/2014/main" id="{D994C0AB-C929-CE92-3C0B-67FDDEC0A678}"/>
              </a:ext>
            </a:extLst>
          </p:cNvPr>
          <p:cNvSpPr txBox="1">
            <a:spLocks/>
          </p:cNvSpPr>
          <p:nvPr/>
        </p:nvSpPr>
        <p:spPr>
          <a:xfrm>
            <a:off x="996315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6*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SP6 Complete </a:t>
            </a:r>
            <a:b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</a:b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10-patch sample pack</a:t>
            </a:r>
          </a:p>
        </p:txBody>
      </p:sp>
      <p:sp>
        <p:nvSpPr>
          <p:cNvPr id="43" name="Content Placeholder 4">
            <a:extLst>
              <a:ext uri="{FF2B5EF4-FFF2-40B4-BE49-F238E27FC236}">
                <a16:creationId xmlns:a16="http://schemas.microsoft.com/office/drawing/2014/main" id="{CA8A926B-5C74-60E9-27FF-148CD9FECA30}"/>
              </a:ext>
            </a:extLst>
          </p:cNvPr>
          <p:cNvSpPr txBox="1">
            <a:spLocks/>
          </p:cNvSpPr>
          <p:nvPr/>
        </p:nvSpPr>
        <p:spPr>
          <a:xfrm>
            <a:off x="996315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 </a:t>
            </a:r>
            <a:r>
              <a:rPr lang="en-IE" sz="1000" dirty="0">
                <a:latin typeface="Leelawadee" panose="020B0502040204020203" pitchFamily="34" charset="-34"/>
                <a:cs typeface="Leelawadee" panose="020B0502040204020203" pitchFamily="34" charset="-34"/>
              </a:rPr>
              <a:t>12*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th-TH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แผ่นกดจุดขนาดปกติของผลิตภัณฑ์ที่เคยทดลองใช้ก่อนหน้านี้ หรือผลิตภัณฑ์ในกลุ่ม </a:t>
            </a:r>
            <a:r>
              <a:rPr lang="en-IE" sz="800" dirty="0" err="1">
                <a:latin typeface="Leelawadee" panose="020B0502040204020203" pitchFamily="34" charset="-34"/>
                <a:cs typeface="Leelawadee" panose="020B0502040204020203" pitchFamily="34" charset="-34"/>
              </a:rPr>
              <a:t>Alavida</a:t>
            </a:r>
            <a:r>
              <a:rPr lang="en-IE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th-TH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จำนวน 1 ชิ้น (ไม่รวม </a:t>
            </a:r>
            <a:r>
              <a:rPr lang="en-IE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X39 </a:t>
            </a:r>
            <a:r>
              <a:rPr lang="th-TH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และ </a:t>
            </a:r>
            <a:r>
              <a:rPr lang="en-IE" sz="800" dirty="0">
                <a:latin typeface="Leelawadee" panose="020B0502040204020203" pitchFamily="34" charset="-34"/>
                <a:cs typeface="Leelawadee" panose="020B0502040204020203" pitchFamily="34" charset="-34"/>
              </a:rPr>
              <a:t>X49)</a:t>
            </a:r>
          </a:p>
        </p:txBody>
      </p:sp>
    </p:spTree>
    <p:extLst>
      <p:ext uri="{BB962C8B-B14F-4D97-AF65-F5344CB8AC3E}">
        <p14:creationId xmlns:p14="http://schemas.microsoft.com/office/powerpoint/2010/main" val="30523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2E7D46A9-8D80-DC19-A2AE-BEBFC68C4D18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78" b="6475"/>
          <a:stretch/>
        </p:blipFill>
        <p:spPr>
          <a:xfrm>
            <a:off x="7777199" y="864000"/>
            <a:ext cx="4414801" cy="599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E36775-0270-9187-1558-6366BEDDF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5232000" cy="826688"/>
          </a:xfrm>
        </p:spPr>
        <p:txBody>
          <a:bodyPr/>
          <a:lstStyle/>
          <a:p>
            <a:r>
              <a:rPr lang="th-TH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การปรับปรุงแชร์โปรแกรมของสมาชิก </a:t>
            </a:r>
            <a:r>
              <a:rPr lang="en-IE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CDE6A-E2D8-1F3C-7654-9E5D6D12D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1" y="2053037"/>
            <a:ext cx="5587600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ลูกค้า </a:t>
            </a:r>
            <a:r>
              <a:rPr lang="en-US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จะได้รับเครดิตผลิตภัณฑ์ฟรีมูลค่า $100 ซึ่งสามารถนำไปใช้แลกรับสินค้าฟรี ซึ่งจะได้มาจากลูกค้า 3 รายที่พวกเขาแนะนำและทำการสั่งซื้อสินค้าที่เข้าเงื่อนไข (เช่น มีคะแนน </a:t>
            </a:r>
            <a:r>
              <a:rPr lang="en-US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BV)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ภายในเดือนที่กำหนด หรือจากลูกค้า 2 รายที่พวกเขาแนะนำและทำการสั่งซื้อสินค้าที่เข้าเงื่อนไขพร้อมมีคำสั่งซื้อส่วนตัวของลูกค้า </a:t>
            </a:r>
            <a:r>
              <a:rPr lang="en-US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เองภายในเดือนที่กำหนด โดยจะไม่มีการกำหนดจำนวนเงินขั้นต่ำในคำสั่งซื้อที่เข้าเงื่อนไข</a:t>
            </a:r>
          </a:p>
          <a:p>
            <a:pPr>
              <a:buClr>
                <a:schemeClr val="accent2"/>
              </a:buClr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ในปัจจุบัน ลูกค้า </a:t>
            </a:r>
            <a:r>
              <a:rPr lang="en-US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จะต้องเปิดใช้งานในส่วนของการตั้งค่าเพื่อให้ระบบใช้เครดิตผลิตภัณฑ์ฟรีจากแชร์โปรแกรม ซึ่งจะไม่จำเป็นอีกต่อไปหลังจากการปรับปรุงและเครดิตจะถูกนำไปใช้กับคำสั่งซื้อโดยอัตโนมัติ</a:t>
            </a:r>
          </a:p>
        </p:txBody>
      </p:sp>
    </p:spTree>
    <p:extLst>
      <p:ext uri="{BB962C8B-B14F-4D97-AF65-F5344CB8AC3E}">
        <p14:creationId xmlns:p14="http://schemas.microsoft.com/office/powerpoint/2010/main" val="164881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28F052-C075-F90C-E4EB-197D7F86B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E521E92-3BF0-825B-55B0-93F49B51B7A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093541" y="864000"/>
            <a:ext cx="6098458" cy="5994001"/>
            <a:chOff x="6093541" y="864000"/>
            <a:chExt cx="6098458" cy="5994001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FC66CAB-68F3-2D0E-4071-3113DEFA252F}"/>
                </a:ext>
              </a:extLst>
            </p:cNvPr>
            <p:cNvPicPr>
              <a:picLocks noGrp="1" noRot="1" noMove="1" noResize="1" noEditPoints="1" noAdjustHandles="1" noChangeArrowheads="1" noChangeShapeType="1" noCrop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2578" b="6475"/>
            <a:stretch/>
          </p:blipFill>
          <p:spPr>
            <a:xfrm>
              <a:off x="6093541" y="864000"/>
              <a:ext cx="4414801" cy="5994000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ED2A50D-E53A-230E-F5A2-ABA1696EC2A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868228" y="864001"/>
              <a:ext cx="3323771" cy="599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410724-32EA-EFE6-5399-FCCF4355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4522812" cy="826688"/>
          </a:xfrm>
        </p:spPr>
        <p:txBody>
          <a:bodyPr/>
          <a:lstStyle/>
          <a:p>
            <a:r>
              <a:rPr lang="th-TH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การปรับปรุงแชร์โปรแกรมของสมาชิก </a:t>
            </a:r>
            <a:r>
              <a:rPr lang="en-IE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AA090-F7BB-C910-732E-429AD23A5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1" y="2053037"/>
            <a:ext cx="4522812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ในปัจจุบันเครดิตจากแชร์โปรแกรม สามารถใช้ได้กับสินค้าประเภทแผ่นกดจุดเท่านั้น หลังการปรับปรุงนี้ เครดิตจากแชร์โปรแกรมจะสามารถใช้ได้กับสินค้าทุกประเภท ยกเว้นค่าธรรมเนียมการต่ออายุ</a:t>
            </a:r>
          </a:p>
          <a:p>
            <a:pPr>
              <a:buClr>
                <a:schemeClr val="accent2"/>
              </a:buClr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ข้อกำหนดยอดใช้จ่ายขั้นต่ำของลูกค้าที่คุณแนะนำจะถูกยกเลิก โดยคำสั่งซื้อใดๆ ที่มีคะแนน </a:t>
            </a:r>
            <a:r>
              <a:rPr lang="en-IE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BV </a:t>
            </a: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จะถูกนับเป็นคำสั่งซื้อที่เข้าเงื่อนไข</a:t>
            </a:r>
            <a:endParaRPr lang="en-IE" altLang="zh-TW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  <a:p>
            <a:pPr>
              <a:buClr>
                <a:schemeClr val="accent2"/>
              </a:buClr>
            </a:pPr>
            <a:r>
              <a:rPr lang="th-TH" altLang="zh-TW" sz="1800" dirty="0">
                <a:latin typeface="Leelawadee" panose="020B0502040204020203" pitchFamily="34" charset="-34"/>
                <a:cs typeface="Leelawadee" panose="020B0502040204020203" pitchFamily="34" charset="-34"/>
              </a:rPr>
              <a:t>เครดิตผลิตภัณฑ์ฟรีใช้ได้เฉพาะกับคำสั่งซื้อแบบรายเดือน และครอบคลุมเฉพาะผลิตภัณฑ์เท่านั้น ไม่รวมค่าจัดส่งหรือภาษี</a:t>
            </a:r>
            <a:endParaRPr lang="en-IE" altLang="zh-TW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  <a:p>
            <a:pPr>
              <a:buClr>
                <a:schemeClr val="accent2"/>
              </a:buClr>
            </a:pPr>
            <a:endParaRPr lang="th-TH" altLang="zh-TW" sz="1800" dirty="0"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E710FE-9270-61E8-B647-91B7B30F1D42}"/>
              </a:ext>
            </a:extLst>
          </p:cNvPr>
          <p:cNvSpPr txBox="1">
            <a:spLocks/>
          </p:cNvSpPr>
          <p:nvPr/>
        </p:nvSpPr>
        <p:spPr>
          <a:xfrm>
            <a:off x="6728628" y="2074074"/>
            <a:ext cx="4596913" cy="1909363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th-TH" altLang="zh-TW" sz="2000" b="1" dirty="0">
                <a:solidFill>
                  <a:schemeClr val="accent2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วิดเจ็ตแชร์โปรแกรม</a:t>
            </a:r>
            <a:endParaRPr lang="en-IE" sz="1600" dirty="0">
              <a:solidFill>
                <a:schemeClr val="accent2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B67DC6-E842-F5E5-CBD4-BA839FB8D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629" y="2807386"/>
            <a:ext cx="5085542" cy="3186614"/>
          </a:xfrm>
          <a:prstGeom prst="roundRect">
            <a:avLst>
              <a:gd name="adj" fmla="val 4369"/>
            </a:avLst>
          </a:prstGeom>
        </p:spPr>
      </p:pic>
    </p:spTree>
    <p:extLst>
      <p:ext uri="{BB962C8B-B14F-4D97-AF65-F5344CB8AC3E}">
        <p14:creationId xmlns:p14="http://schemas.microsoft.com/office/powerpoint/2010/main" val="893060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983DE5-5107-EE35-F603-18D2D5BAE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6F8EA-17B3-8FA9-3929-8F8987459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คำถามที่พบบ่อย</a:t>
            </a:r>
            <a:endParaRPr lang="en-IE" dirty="0">
              <a:solidFill>
                <a:schemeClr val="accent3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932A0-5808-F9DF-79B5-BE3BFED86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คาดว่าโปรแกรมจะเปิดตัวเมื่อใด?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ช่วงฤดูใบไม้ผลิ 2025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Q2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การปรับปรุงเหล่านี้จะเปิดตัวในประเทศใดบ้าง?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A2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จะเปิดตัวในทุกประเทศที่มีโปรแกรม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PC/PC+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อยู่ในขณะนี้ ซึ่งก็คือประเทศทั้งหมดของเรา ยกเว้นญี่ปุ่นและเกาหลีใต้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Q3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จะมีการเปลี่ยนแปลงอะไรเกิดขึ้นกับโปรแกรม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บ้าง?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A3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จะมีการเปลี่ยนแปลงในส่วนของการได้รับของที่ระลึก </a:t>
            </a:r>
            <a:r>
              <a:rPr lang="en-US" altLang="zh-TW" sz="1200" dirty="0" err="1">
                <a:latin typeface="Leelawadee" panose="020B0502040204020203" pitchFamily="34" charset="-34"/>
                <a:cs typeface="Leelawadee" panose="020B0502040204020203" pitchFamily="34" charset="-34"/>
              </a:rPr>
              <a:t>LifeWave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ฟรีหลังจากการสั่งซื้อรายเดือนครั้งที่ 3, 6, 9 และ 12 โดยจะถูกปรับเป็นลูกค้า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จะได้รับผลิตภัณฑ์ตัวอย่าง 10 แผ่นในช่วงเวลาเดียวกัน สำหรับประเทศส่วนใหญ่ ซึ่งลูกค้า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จะได้รับผลิตภัณฑ์ตัวอย่าง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Aeon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เมื่อซื้อ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ครั้งที่ 4 ผลิตภัณฑ์ตัวอย่าง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X39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เมื่อซื้อ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ครั้งที่ 7 และผลิตภัณฑ์ตัวอย่าง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Silent Nights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เมื่อซื้อ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ครั้งที่ 10 และลูกค้าสามารถเลือกรับได้ระหว่างผลิตภัณฑ์ขนาดปกติของผลิตภัณฑ์ที่ได้ทดลอง (ยกเว้น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X39)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หรือผลิตภัณฑ์ในกลุ่ม </a:t>
            </a:r>
            <a:r>
              <a:rPr lang="en-US" altLang="zh-TW" sz="1200" dirty="0" err="1">
                <a:latin typeface="Leelawadee" panose="020B0502040204020203" pitchFamily="34" charset="-34"/>
                <a:cs typeface="Leelawadee" panose="020B0502040204020203" pitchFamily="34" charset="-34"/>
              </a:rPr>
              <a:t>Alavida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จำนวน 1 ชิ้นหลังจาก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ครั้งที่ 12 โดยลูกค้าจะได้รับอีเมลแจ้งเตือนอัตโนมัติหลังจากเดือนที่ 12 เพื่อเชิญให้ไปที่วิดเจ็ตในระบบ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Back Office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เพื่อเลือกผลิตภัณฑ์ที่ต้องการ หากลูกค้าไม่เลือก แผ่นกดจุด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Y-Age Aeon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ขนาดปกติจะถูกส่งไปให้พวกเขาโดยอัตโนมัติ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Q4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จะเกิดอะไรขึ้นหากลูกค้าพรีเฟอร์อัปเกรดเป็นสมาชิกในโปรแกรม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A4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เมื่อลูกค้าพรีเฟอร์สร้างคำสั่งซื้อแบบรายเดือนเสร็จสมบูรณ์แล้ว ลูกค้าจะได้รับโอกาสในการอัปเกรดเป็น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ด้วยการชำระค่าธรรมเนียม $25/25 ยูโร เมื่อเลือกตัวเลือกและชำระค่าธรรมเนียมรายปีแล้ว ลูกค้าจะได้รับการอัปเกรดเป็นสมาชิกในโปรแกรม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Q5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วิธีการลงทะเบียนเป็นลูกค้า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จะแตกต่างจากการลงทะเบียนเป็นลูกค้าพรีเฟอร์ (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PC)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หรือไม่?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A5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เมื่อลูกค้าเลือกสินค้าและคลิกปุ่ม "เพิ่มลงในตะกร้า" จะมีป๊อปอัปปรากฏขึ้น โดยในป๊อปอัปจะแสดงตัวเลือกการสมัครเป็นลูกค้าปลีก ลูกค้าพรีเฟอร์ หรือสมาชิก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หากลูกค้าเลือก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รายการสินค้าและค่าธรรมเนียมการสมัครสมาชิก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จะถูกเพิ่มลงในตะกร้าสินค้า หลังจากดำเนินการชำระเงินแล้ว ลูกค้าจะถูกขอให้สร้างคำสั่งซื้อแบบรายเดือน (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MSO)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โดยพวกเขาสามารถคลิกที่ปุ่ม "เริ่มต้น" เพื่อเพิ่มรายการสินค้าในตะกร้าสินค้าไปยัง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โดยอัตโนมัติ จากนั้นคุณสามารถเลือกสินค้าเพิ่มเติมสำหรับ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หรือเลือกสินค้าสำหรับคำสั่งซื้อครั้งเดียวได้ นอกจากนี้คุณยังสามารถตั้งวันที่ที่ต้องการเริ่มรับผลิตภัณฑ์จากคำสั่งซื้อแบบรายเดือนได้อีกด้วย</a:t>
            </a:r>
          </a:p>
        </p:txBody>
      </p:sp>
    </p:spTree>
    <p:extLst>
      <p:ext uri="{BB962C8B-B14F-4D97-AF65-F5344CB8AC3E}">
        <p14:creationId xmlns:p14="http://schemas.microsoft.com/office/powerpoint/2010/main" val="2159950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3F539C-A31C-1357-64B2-1D63CCB88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B805-D73C-632E-D363-DC9D4330E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คำถามที่พบบ่อย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2774A9-2F1C-EF60-51FE-E5A984421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Q6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จะเกิดอะไรขึ้นหากลูกค้า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ไม่ชำระค่าธรรมเนียมการต่ออายุในวันที่ครบรอบปี แต่ยังมีคำสั่งซื้อแบบรายเดือนที่ใช้งานอยู่?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A6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ที่ไม่ชำระค่าธรรมเนียมการต่ออายุภายในหนึ่งสัปดาห์หลังจากวันครบรอบการต่ออายุสมาชิก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จะยังคงได้รับสิทธิ์ในการซื้อสินค้าในราคาขายส่งในฐานะลูกค้าพรีเฟอร์ แต่จะไม่สามารถใช้ประโยชน์จากสิทธิประโยชน์อื่นๆ ของการเป็นลูกค้า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ได้ ถ้าหากพวกเขาไม่มี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ที่ใช้งานอยู่ พวกเขาจะถูกปรับลดระดับลงเป็นลูกค้าปลีก และจะต้องซื้อสินค้าในราคาขายปลีกเท่านั้น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Q7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การสมัครเป็นสมาชิกในโปรแกรม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มีอายุสมาชิกนานเท่าใด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A7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สมาชิกมีอายุ 1 ปีนับจากวันที่สมัครครั้งแรก และสมาชิก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จะไม่ได้รับการต่ออายุสมาชิกรายปีฟรีอีกต่อไปเมื่อสิ้นสุดปีแรก โดยลูกค้า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ทุกคนจะต้องชำระค่าธรรมเนียมการต่ออายุรายปี $25/25 ยูโรต่อปีเพื่อให้ยังคงเป็นลูกค้า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ต่อไป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Q8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จะเกิดอะไรขึ้นหากสมาชิก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ยกเลิก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ของตน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A8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หากสมาชิก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ยกเลิกคำสั่งซื้อแบบรายเดือนสมาชิกจะยังคงเป็นส่วนหนึ่งของโปรแกรมจนถึงวันครบรอบต่ออายุประจำปี แต่จะไม่สามารถได้รับสิทธิประโยชน์จากราคาขายส่งได้ หากสมาชิกไม่ชำระค่าธรรมเนียมต่ออายุ สมาชิกจะถูกปรับลดระดับจากสมาชิก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เป็นลูกค้าปลีก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Q9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เกิดอะไรขึ้นหากลูกค้าปลีกในปัจจุบันสร้างคำสั่งซื้อแบบรายเดือนและชำระค่าธรรมเนียมการลงทะเบียนเข้าโปรแกรม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 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จำนวน $25/25 ยูโร?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A9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ลูกค้าจะได้รับการอัปเกรดเป็นสมาชิกในโปรแกรม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โดยอัตโนมัติ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Q10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ค่าธรรมเนียมต่ออายุประจำปีสามารถขอคืนได้หรือไม่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A10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ค่าธรรมเนียมนี้ไม่สามารถขอคืนได้ และจะมีการส่งอีเมลแจ้งเตือนเพื่อถามว่าคุณต้องการต่ออายุสมาชิกก่อนที่สถานะสมาชิกของคุณจะหมดอายุหรือไม่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Q11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สมาชิก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สามารถขาดหรือข้ามเดือนใดๆ ในระยะเวลาหนึ่งปีและยังคงได้รับสิทธิประโยชน์ของ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ได้หรือไม่?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A11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สมาชิก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สามารถยกเลิกหรือข้าม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MSO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ได้สูงสุด 2 เดือนในช่วงระยะเวลา 12 เดือนต่อเนื่องและยังคงได้รับสิทธิประโยชน์ในโปรแกรม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ได้ โดยระยะเวลา 12 เดือนจะเริ่มนับเมื่อมีการสร้างคำสั่งซื้อที่เข้าเงื่อนไขเป็นครั้งแรก อย่างไรก็ตาม หากพวกเขาส่งคืนคำสั่งซื้อมากกว่า 2 รายการ ความต่อเนื่องของคำสั่งซื้อของพวกเขาจะสูญเสียไป และจำนวนคำสั่งซื้อที่เข้าเงื่อนไขจะถูกรีเซ็ตเป็น 0 หากคำสั่งซื้อถูกรีเซ็ตเป็น 0 พวกเขาจะไม่สามารถเริ่มรับผลิตภัณฑ์ตัวอย่างใหม่ได้ แต่พวกเขาจะต้องดำเนินการต่อจากเดือนที่เข้าเงื่อนไขครั้งล่าสุดเท่านั้น</a:t>
            </a:r>
          </a:p>
        </p:txBody>
      </p:sp>
    </p:spTree>
    <p:extLst>
      <p:ext uri="{BB962C8B-B14F-4D97-AF65-F5344CB8AC3E}">
        <p14:creationId xmlns:p14="http://schemas.microsoft.com/office/powerpoint/2010/main" val="3442361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C76F0F-24A4-9564-72FC-617D16844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7DC6-4A72-3C42-24B1-2586D3E63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คำถามที่พบบ่อย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2F19A3F-43CC-4FB4-3E1E-684C31EDD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Q12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ในแชร์โปรแกรม สมาชิก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สามารถรับเครดิตผลิตภัณฑ์ฟรีมูลค่า $100/95 ยูโร มากกว่า 1 ครั้งในหนึ่งเดือนได้หรือไม่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A12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ได้! หากลูกค้าที่พวกเขาแนะนำซื้อสินค้ามากขึ้นในเดือนใดเดือนหนึ่ง พวกเขาจะสามารถสะสมเครดิตได้มากขึ้น โดยจำนวนเครดิตที่สะสมได้นั้นไม่จำกัด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Q13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เครดิตผลิตภัณฑ์ฟรีจากแชร์โปรแกรมของสมาชิก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จะถูกนำไปใช้กับคำสั่งซื้อใดๆ ของพวกเขาโดยอัตโนมัติหรือไม่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A13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ใช่ เครดิตจะถูกนำไปใช้โดยอัตโนมัติ พวกเขาจะไม่จำเป็นต้องเปิดใช้งานในส่วนของการตั้งค่าเพื่อใช้เครดิตผลิตภัณฑ์ฟรีจากแชร์โปรแกรมอีกต่อไป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Q14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เครดิตผลิตภัณฑ์ฟรีเหล่านี้จะมีวันหมดอายุหรือไม่ หรือสามารถใช้ได้ตลอดเวลาหรือไม่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A14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เครดิตผลิตภัณฑ์ฟรีจะหมดอายุภายใน 2 เดือนหลังจากวันที่ได้รับ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Q15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ข้อกำหนดของคำสั่งซื้อที่เข้าเงื่อนไขในแชร์โปรแกรมคืออะไร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A15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ข้อกำหนดเดียวสำหรับคำสั่งซื้อของลูกค้าที่ได้รับการแนะนำเพื่อให้คำสั่งซื้อถูกนับรวมเป็นเครดิตผลิตภัณฑ์ฟรีในแชร์โปรแกรมของลูกค้า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คือคำสั่งซื้อดังกล่าวจะต้องมีคะแนน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BV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คำสั่งซื้อใดๆ ที่มีคะแนน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BV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จะถูกนับเป็นคำสั่งซื้อที่เข้าเงื่อนไข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Q16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เครดิตผลิตภัณฑ์ฟรีในแชร์โปรแกรมสามารถใช้ได้เฉพาะกับแผ่นกดจุดเท่านั้นหรือไม่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A16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ไม่ใช่อีกต่อไป ในตอนนี้เครดิตผลิตภัณฑ์ฟรีในแชร์โปรแกรมสามารถนำมาใช้กับผลิตภัณฑ์ใดก็ได้</a:t>
            </a: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Q17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ลูกค้า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PC/PC+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ปัจจุบันจะได้รับคะแนนความภักดีต่อจากเดือนที่พวกเขาทำได้อยู่หรือไม่ เมื่อการปรับปรุงเหล่านี้มีผลบังคับใช้ หรือคะแนนความภักดีทั้งหมดจะถูกรีเซ็ตใหม่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A17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โปรแกรมคะแนนความภักดีในปัจจุบันจะถูกรีเซ็ตเมื่อโปรแกรม </a:t>
            </a: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PC/PC+ 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ที่ได้รับการปรับปรุงใหม่มีผลบังคับใช้ ดังนั้นโปรแกรมความภักดีของทุกคนจะต้องเริ่มต้นสะสมใหม่</a:t>
            </a:r>
            <a:endParaRPr lang="th-TH" altLang="zh-TW" sz="1200" b="1" dirty="0">
              <a:solidFill>
                <a:schemeClr val="accent3"/>
              </a:solidFill>
              <a:latin typeface="Leelawadee" panose="020B0502040204020203" pitchFamily="34" charset="-34"/>
              <a:cs typeface="Leelawadee" panose="020B0502040204020203" pitchFamily="34" charset="-34"/>
            </a:endParaRPr>
          </a:p>
          <a:p>
            <a:pPr marL="540000" indent="-540000" fontAlgn="base">
              <a:buNone/>
            </a:pP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Q18	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ผลิตภัณฑ์ตัวอย่างในโปรแกรมความภักดีในเดือนสุดท้าย ผู้ได้รับสามารถเลือกผลิตภัณฑ์ใดๆจากกลุ่ม </a:t>
            </a:r>
            <a:r>
              <a:rPr lang="en-US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ALAVIDA </a:t>
            </a:r>
            <a:r>
              <a:rPr lang="th-TH" altLang="zh-TW" sz="1200" b="1" dirty="0">
                <a:solidFill>
                  <a:schemeClr val="accent3"/>
                </a:solidFill>
                <a:latin typeface="Leelawadee" panose="020B0502040204020203" pitchFamily="34" charset="-34"/>
                <a:cs typeface="Leelawadee" panose="020B0502040204020203" pitchFamily="34" charset="-34"/>
              </a:rPr>
              <a:t>ได้หรือไม่ (เช่น แผ่นกดจุด ครีมกลางวัน ครีมกลางคืน ครีมบำรุงรอบดวงตา)</a:t>
            </a:r>
          </a:p>
          <a:p>
            <a:pPr marL="540000" indent="-540000" fontAlgn="base">
              <a:buNone/>
            </a:pPr>
            <a:r>
              <a:rPr lang="en-US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A18	</a:t>
            </a:r>
            <a:r>
              <a:rPr lang="th-TH" altLang="zh-TW" sz="1200" dirty="0">
                <a:latin typeface="Leelawadee" panose="020B0502040204020203" pitchFamily="34" charset="-34"/>
                <a:cs typeface="Leelawadee" panose="020B0502040204020203" pitchFamily="34" charset="-34"/>
              </a:rPr>
              <a:t>สามารถเลือกได้</a:t>
            </a:r>
          </a:p>
        </p:txBody>
      </p:sp>
    </p:spTree>
    <p:extLst>
      <p:ext uri="{BB962C8B-B14F-4D97-AF65-F5344CB8AC3E}">
        <p14:creationId xmlns:p14="http://schemas.microsoft.com/office/powerpoint/2010/main" val="55949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W PC PC+">
      <a:dk1>
        <a:srgbClr val="0C0C0C"/>
      </a:dk1>
      <a:lt1>
        <a:sysClr val="window" lastClr="FFFFFF"/>
      </a:lt1>
      <a:dk2>
        <a:srgbClr val="3F3F3F"/>
      </a:dk2>
      <a:lt2>
        <a:srgbClr val="F2F2F2"/>
      </a:lt2>
      <a:accent1>
        <a:srgbClr val="00B2CB"/>
      </a:accent1>
      <a:accent2>
        <a:srgbClr val="5D2E64"/>
      </a:accent2>
      <a:accent3>
        <a:srgbClr val="145091"/>
      </a:accent3>
      <a:accent4>
        <a:srgbClr val="5EB3E4"/>
      </a:accent4>
      <a:accent5>
        <a:srgbClr val="999999"/>
      </a:accent5>
      <a:accent6>
        <a:srgbClr val="F2F2F2"/>
      </a:accent6>
      <a:hlink>
        <a:srgbClr val="145091"/>
      </a:hlink>
      <a:folHlink>
        <a:srgbClr val="5D2E64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2203</Words>
  <Application>Microsoft Office PowerPoint</Application>
  <PresentationFormat>Widescreen</PresentationFormat>
  <Paragraphs>103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Cabin</vt:lpstr>
      <vt:lpstr>Leelawadee</vt:lpstr>
      <vt:lpstr>Wingdings</vt:lpstr>
      <vt:lpstr>Office Theme</vt:lpstr>
      <vt:lpstr>PowerPoint Presentation</vt:lpstr>
      <vt:lpstr>สรุปการเปลี่ยนแปลงโปรแกรม PC/PC+ ประจำปี 2025</vt:lpstr>
      <vt:lpstr>องค์ประกอบที่ยังคงเหมือนเดิม</vt:lpstr>
      <vt:lpstr>ผลิตภัณฑ์ตัวอย่างในโปรแกรมความภักดี</vt:lpstr>
      <vt:lpstr>ลูกค้าพรีเฟอร์ (PC)</vt:lpstr>
      <vt:lpstr>ลูกค้าพรีเฟอร์พลัส</vt:lpstr>
      <vt:lpstr>การปรับปรุงแชร์โปรแกรมของสมาชิก PC+</vt:lpstr>
      <vt:lpstr>การปรับปรุงแชร์โปรแกรมของสมาชิก PC+</vt:lpstr>
      <vt:lpstr>คำถามที่พบบ่อย</vt:lpstr>
      <vt:lpstr>คำถามที่พบบ่อย</vt:lpstr>
      <vt:lpstr>คำถามที่พบบ่อย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Johnson</dc:creator>
  <cp:lastModifiedBy>Stephen Johnson</cp:lastModifiedBy>
  <cp:revision>13</cp:revision>
  <dcterms:created xsi:type="dcterms:W3CDTF">2025-03-12T11:45:21Z</dcterms:created>
  <dcterms:modified xsi:type="dcterms:W3CDTF">2025-04-01T17:03:02Z</dcterms:modified>
</cp:coreProperties>
</file>